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70" r:id="rId5"/>
    <p:sldId id="266" r:id="rId6"/>
    <p:sldId id="275" r:id="rId7"/>
    <p:sldId id="268" r:id="rId8"/>
    <p:sldId id="277" r:id="rId9"/>
    <p:sldId id="269" r:id="rId10"/>
    <p:sldId id="278" r:id="rId11"/>
    <p:sldId id="273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3300"/>
    <a:srgbClr val="0062AC"/>
    <a:srgbClr val="FF0000"/>
    <a:srgbClr val="FF3300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988840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300" b="1" dirty="0" smtClean="0">
                <a:solidFill>
                  <a:srgbClr val="0070C0"/>
                </a:solidFill>
              </a:rPr>
              <a:t>В мае 2017 года фонд </a:t>
            </a:r>
          </a:p>
          <a:p>
            <a:pPr algn="ctr"/>
            <a:r>
              <a:rPr lang="ru-RU" sz="3300" b="1" dirty="0" smtClean="0">
                <a:solidFill>
                  <a:srgbClr val="0070C0"/>
                </a:solidFill>
              </a:rPr>
              <a:t>Центральной городской библиотеки пополнили</a:t>
            </a:r>
          </a:p>
          <a:p>
            <a:pPr algn="ctr"/>
            <a:endParaRPr lang="ru-RU" dirty="0" smtClean="0"/>
          </a:p>
          <a:p>
            <a:pPr algn="ctr"/>
            <a:r>
              <a:rPr lang="ru-RU" sz="6000" b="1" dirty="0" smtClean="0">
                <a:solidFill>
                  <a:srgbClr val="0000CC"/>
                </a:solidFill>
              </a:rPr>
              <a:t>новые книги по праву</a:t>
            </a:r>
            <a:r>
              <a:rPr lang="ru-RU" sz="6000" b="1" dirty="0" smtClean="0">
                <a:solidFill>
                  <a:srgbClr val="CC3300"/>
                </a:solidFill>
              </a:rPr>
              <a:t> </a:t>
            </a:r>
            <a:endParaRPr lang="ru-RU" sz="6000" b="1" dirty="0">
              <a:solidFill>
                <a:srgbClr val="CC33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4046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B0F0"/>
                </a:solidFill>
                <a:latin typeface="Calibri" pitchFamily="34" charset="0"/>
                <a:cs typeface="Times New Roman" pitchFamily="18" charset="0"/>
              </a:rPr>
              <a:t>МАУК «Централизованная библиотечная система» г. Пскова</a:t>
            </a:r>
          </a:p>
          <a:p>
            <a:pPr algn="ctr"/>
            <a:r>
              <a:rPr lang="ru-RU" sz="1600" b="1" dirty="0" smtClean="0">
                <a:solidFill>
                  <a:srgbClr val="00B0F0"/>
                </a:solidFill>
                <a:latin typeface="Calibri" pitchFamily="34" charset="0"/>
                <a:cs typeface="Times New Roman" pitchFamily="18" charset="0"/>
              </a:rPr>
              <a:t>Центральная   городская   библиотека</a:t>
            </a:r>
          </a:p>
          <a:p>
            <a:pPr algn="ctr"/>
            <a:r>
              <a:rPr lang="ru-RU" sz="1600" b="1" dirty="0" smtClean="0">
                <a:solidFill>
                  <a:srgbClr val="00B0F0"/>
                </a:solidFill>
                <a:latin typeface="Calibri" pitchFamily="34" charset="0"/>
                <a:cs typeface="Times New Roman" pitchFamily="18" charset="0"/>
              </a:rPr>
              <a:t>Центр правовой информации</a:t>
            </a:r>
            <a:endParaRPr lang="ru-RU" sz="1600" dirty="0">
              <a:solidFill>
                <a:srgbClr val="00B0F0"/>
              </a:solidFill>
            </a:endParaRPr>
          </a:p>
        </p:txBody>
      </p:sp>
      <p:pic>
        <p:nvPicPr>
          <p:cNvPr id="1027" name="Picture 3" descr="C:\Documents and Settings\Elena\Desktop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509120"/>
            <a:ext cx="3184940" cy="21877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</a:rPr>
              <a:t>Дачные споры</a:t>
            </a:r>
            <a:endParaRPr lang="ru-RU" sz="3600" b="1" dirty="0">
              <a:solidFill>
                <a:srgbClr val="CC33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340768"/>
            <a:ext cx="7992888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62AC"/>
                </a:solidFill>
              </a:rPr>
              <a:t>В книге рассматриваются все самые распространенные проблемы, с которыми могут столкнуться садоводы в своих отношениях с соседями, и разъясняются способы их разрешения. </a:t>
            </a:r>
          </a:p>
          <a:p>
            <a:pPr algn="just"/>
            <a:endParaRPr lang="ru-RU" sz="2400" dirty="0" smtClean="0">
              <a:solidFill>
                <a:srgbClr val="0062AC"/>
              </a:solidFill>
            </a:endParaRPr>
          </a:p>
          <a:p>
            <a:pPr algn="just"/>
            <a:r>
              <a:rPr lang="ru-RU" sz="2400" dirty="0" smtClean="0">
                <a:solidFill>
                  <a:srgbClr val="0062AC"/>
                </a:solidFill>
              </a:rPr>
              <a:t>Кроме этого, в издании приводится большое количество </a:t>
            </a:r>
            <a:r>
              <a:rPr lang="ru-RU" sz="2400" dirty="0" smtClean="0">
                <a:solidFill>
                  <a:srgbClr val="CC3300"/>
                </a:solidFill>
              </a:rPr>
              <a:t>примеров из судебной практики</a:t>
            </a:r>
            <a:r>
              <a:rPr lang="ru-RU" sz="2400" dirty="0" smtClean="0">
                <a:solidFill>
                  <a:srgbClr val="0062AC"/>
                </a:solidFill>
              </a:rPr>
              <a:t>, которые помогут понять перспективы обращения в суд по дачному спору и правильно подготовить свою позицию по делу. </a:t>
            </a:r>
          </a:p>
          <a:p>
            <a:pPr algn="just"/>
            <a:endParaRPr lang="ru-RU" sz="2400" dirty="0" smtClean="0">
              <a:solidFill>
                <a:srgbClr val="0062AC"/>
              </a:solidFill>
            </a:endParaRPr>
          </a:p>
          <a:p>
            <a:pPr algn="just"/>
            <a:r>
              <a:rPr lang="ru-RU" sz="2400" dirty="0" smtClean="0">
                <a:solidFill>
                  <a:srgbClr val="0062AC"/>
                </a:solidFill>
              </a:rPr>
              <a:t>Книга адресована садоводам, огородникам и дачникам, заинтересованным в эффективной защите своих прав.</a:t>
            </a:r>
          </a:p>
          <a:p>
            <a:pPr algn="just"/>
            <a:endParaRPr lang="ru-RU" sz="2300" b="1" dirty="0">
              <a:solidFill>
                <a:srgbClr val="0062AC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107504" y="115888"/>
            <a:ext cx="8928992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62AC"/>
                </a:solidFill>
                <a:latin typeface="Calibri" pitchFamily="34" charset="0"/>
              </a:rPr>
              <a:t>Список книг</a:t>
            </a:r>
          </a:p>
          <a:p>
            <a:endParaRPr lang="ru-RU" b="1" dirty="0">
              <a:solidFill>
                <a:srgbClr val="0062AC"/>
              </a:solidFill>
              <a:latin typeface="Calibri" pitchFamily="34" charset="0"/>
            </a:endParaRP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</a:rPr>
              <a:t>Ж</a:t>
            </a:r>
            <a:r>
              <a:rPr lang="ru-RU" sz="2000" b="1" dirty="0" err="1" smtClean="0">
                <a:solidFill>
                  <a:srgbClr val="0062AC"/>
                </a:solidFill>
              </a:rPr>
              <a:t>мурко</a:t>
            </a:r>
            <a:r>
              <a:rPr lang="ru-RU" sz="2000" b="1" dirty="0" smtClean="0">
                <a:solidFill>
                  <a:srgbClr val="0062AC"/>
                </a:solidFill>
              </a:rPr>
              <a:t>, С. Е. Соседские войны на шести сотках : как защитить свои права : </a:t>
            </a:r>
            <a:r>
              <a:rPr lang="en-US" sz="2000" b="1" dirty="0" smtClean="0">
                <a:solidFill>
                  <a:srgbClr val="0062AC"/>
                </a:solidFill>
              </a:rPr>
              <a:t>[</a:t>
            </a:r>
            <a:r>
              <a:rPr lang="ru-RU" sz="2000" b="1" dirty="0" smtClean="0">
                <a:solidFill>
                  <a:srgbClr val="0062AC"/>
                </a:solidFill>
              </a:rPr>
              <a:t>12+</a:t>
            </a:r>
            <a:r>
              <a:rPr lang="en-US" sz="2000" b="1" dirty="0" smtClean="0">
                <a:solidFill>
                  <a:srgbClr val="0062AC"/>
                </a:solidFill>
              </a:rPr>
              <a:t>]</a:t>
            </a:r>
            <a:r>
              <a:rPr lang="ru-RU" sz="2000" b="1" dirty="0" smtClean="0">
                <a:solidFill>
                  <a:srgbClr val="0062AC"/>
                </a:solidFill>
              </a:rPr>
              <a:t> / С. Е. </a:t>
            </a:r>
            <a:r>
              <a:rPr lang="ru-RU" sz="2000" b="1" dirty="0" err="1" smtClean="0">
                <a:solidFill>
                  <a:srgbClr val="0062AC"/>
                </a:solidFill>
              </a:rPr>
              <a:t>Жмурко</a:t>
            </a:r>
            <a:r>
              <a:rPr lang="ru-RU" sz="2000" b="1" dirty="0" smtClean="0">
                <a:solidFill>
                  <a:srgbClr val="0062AC"/>
                </a:solidFill>
              </a:rPr>
              <a:t>. – М. : Редакция «Российской газеты», 2017. – 143 с. – («Библиотечка «Российской газеты» ; </a:t>
            </a:r>
            <a:r>
              <a:rPr lang="ru-RU" sz="2000" b="1" dirty="0" err="1" smtClean="0">
                <a:solidFill>
                  <a:srgbClr val="0062AC"/>
                </a:solidFill>
              </a:rPr>
              <a:t>вып</a:t>
            </a:r>
            <a:r>
              <a:rPr lang="ru-RU" sz="2000" b="1" dirty="0" smtClean="0">
                <a:solidFill>
                  <a:srgbClr val="0062AC"/>
                </a:solidFill>
              </a:rPr>
              <a:t>. 8).</a:t>
            </a:r>
          </a:p>
          <a:p>
            <a:pPr algn="just"/>
            <a:endParaRPr lang="ru-RU" sz="2000" b="1" dirty="0" smtClean="0">
              <a:solidFill>
                <a:srgbClr val="CC33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C3300"/>
                </a:solidFill>
              </a:rPr>
              <a:t>И</a:t>
            </a:r>
            <a:r>
              <a:rPr lang="ru-RU" sz="2000" b="1" dirty="0" smtClean="0">
                <a:solidFill>
                  <a:srgbClr val="0062AC"/>
                </a:solidFill>
              </a:rPr>
              <a:t>спользование </a:t>
            </a:r>
            <a:r>
              <a:rPr lang="ru-RU" sz="2000" b="1" dirty="0" smtClean="0">
                <a:solidFill>
                  <a:srgbClr val="0062AC"/>
                </a:solidFill>
              </a:rPr>
              <a:t>лесов : договор купли-продажи, аренда, бессрочное </a:t>
            </a:r>
            <a:r>
              <a:rPr lang="ru-RU" sz="2000" b="1" dirty="0" err="1" smtClean="0">
                <a:solidFill>
                  <a:srgbClr val="0062AC"/>
                </a:solidFill>
              </a:rPr>
              <a:t>пеользование</a:t>
            </a:r>
            <a:r>
              <a:rPr lang="ru-RU" sz="2000" b="1" dirty="0" smtClean="0">
                <a:solidFill>
                  <a:srgbClr val="0062AC"/>
                </a:solidFill>
              </a:rPr>
              <a:t> : </a:t>
            </a:r>
            <a:r>
              <a:rPr lang="en-US" sz="2000" b="1" dirty="0" smtClean="0">
                <a:solidFill>
                  <a:srgbClr val="0062AC"/>
                </a:solidFill>
              </a:rPr>
              <a:t>[</a:t>
            </a:r>
            <a:r>
              <a:rPr lang="ru-RU" sz="2000" b="1" dirty="0" smtClean="0">
                <a:solidFill>
                  <a:srgbClr val="0062AC"/>
                </a:solidFill>
              </a:rPr>
              <a:t>12+</a:t>
            </a:r>
            <a:r>
              <a:rPr lang="en-US" sz="2000" b="1" dirty="0" smtClean="0">
                <a:solidFill>
                  <a:srgbClr val="0062AC"/>
                </a:solidFill>
              </a:rPr>
              <a:t>]</a:t>
            </a:r>
            <a:r>
              <a:rPr lang="ru-RU" sz="2000" b="1" dirty="0" smtClean="0">
                <a:solidFill>
                  <a:srgbClr val="0062AC"/>
                </a:solidFill>
              </a:rPr>
              <a:t> / под ред. А. А. </a:t>
            </a:r>
            <a:r>
              <a:rPr lang="ru-RU" sz="2000" b="1" dirty="0" err="1" smtClean="0">
                <a:solidFill>
                  <a:srgbClr val="0062AC"/>
                </a:solidFill>
              </a:rPr>
              <a:t>Ялбуганова</a:t>
            </a:r>
            <a:r>
              <a:rPr lang="ru-RU" sz="2000" b="1" dirty="0" smtClean="0">
                <a:solidFill>
                  <a:srgbClr val="0062AC"/>
                </a:solidFill>
              </a:rPr>
              <a:t>. – М. : Редакция «Российской газеты», 2017. – 143 с. – («Библиотечка «Российской газеты» ; </a:t>
            </a:r>
            <a:r>
              <a:rPr lang="ru-RU" sz="2000" b="1" dirty="0" err="1" smtClean="0">
                <a:solidFill>
                  <a:srgbClr val="0062AC"/>
                </a:solidFill>
              </a:rPr>
              <a:t>вып</a:t>
            </a:r>
            <a:r>
              <a:rPr lang="ru-RU" sz="2000" b="1" dirty="0" smtClean="0">
                <a:solidFill>
                  <a:srgbClr val="0062AC"/>
                </a:solidFill>
              </a:rPr>
              <a:t>. 7). </a:t>
            </a:r>
          </a:p>
          <a:p>
            <a:pPr algn="just"/>
            <a:endParaRPr lang="ru-RU" sz="2000" b="1" dirty="0" smtClean="0">
              <a:solidFill>
                <a:srgbClr val="0062AC"/>
              </a:solidFill>
            </a:endParaRPr>
          </a:p>
          <a:p>
            <a:pPr algn="just"/>
            <a:r>
              <a:rPr lang="ru-RU" sz="2000" b="1" dirty="0" err="1" smtClean="0">
                <a:solidFill>
                  <a:srgbClr val="CC3300"/>
                </a:solidFill>
              </a:rPr>
              <a:t>С</a:t>
            </a:r>
            <a:r>
              <a:rPr lang="ru-RU" sz="2000" b="1" dirty="0" err="1" smtClean="0">
                <a:solidFill>
                  <a:srgbClr val="0062AC"/>
                </a:solidFill>
              </a:rPr>
              <a:t>итникова</a:t>
            </a:r>
            <a:r>
              <a:rPr lang="ru-RU" sz="2000" b="1" dirty="0" smtClean="0">
                <a:solidFill>
                  <a:srgbClr val="0062AC"/>
                </a:solidFill>
              </a:rPr>
              <a:t>, Е. Г. Изменяем трудовой договор : права, обязанности, оформление : </a:t>
            </a:r>
            <a:r>
              <a:rPr lang="en-US" sz="2000" b="1" dirty="0" smtClean="0">
                <a:solidFill>
                  <a:srgbClr val="0062AC"/>
                </a:solidFill>
              </a:rPr>
              <a:t>[</a:t>
            </a:r>
            <a:r>
              <a:rPr lang="ru-RU" sz="2000" b="1" dirty="0" smtClean="0">
                <a:solidFill>
                  <a:srgbClr val="0062AC"/>
                </a:solidFill>
              </a:rPr>
              <a:t>12+</a:t>
            </a:r>
            <a:r>
              <a:rPr lang="en-US" sz="2000" b="1" dirty="0" smtClean="0">
                <a:solidFill>
                  <a:srgbClr val="0062AC"/>
                </a:solidFill>
              </a:rPr>
              <a:t>]</a:t>
            </a:r>
            <a:r>
              <a:rPr lang="ru-RU" sz="2000" b="1" dirty="0" smtClean="0">
                <a:solidFill>
                  <a:srgbClr val="0062AC"/>
                </a:solidFill>
              </a:rPr>
              <a:t> / Е. Г. </a:t>
            </a:r>
            <a:r>
              <a:rPr lang="ru-RU" sz="2000" b="1" dirty="0" err="1" smtClean="0">
                <a:solidFill>
                  <a:srgbClr val="0062AC"/>
                </a:solidFill>
              </a:rPr>
              <a:t>Ситникова</a:t>
            </a:r>
            <a:r>
              <a:rPr lang="ru-RU" sz="2000" b="1" dirty="0" smtClean="0">
                <a:solidFill>
                  <a:srgbClr val="0062AC"/>
                </a:solidFill>
              </a:rPr>
              <a:t>, Н. В. </a:t>
            </a:r>
            <a:r>
              <a:rPr lang="ru-RU" sz="2000" b="1" dirty="0" err="1" smtClean="0">
                <a:solidFill>
                  <a:srgbClr val="0062AC"/>
                </a:solidFill>
              </a:rPr>
              <a:t>Сенаторова</a:t>
            </a:r>
            <a:r>
              <a:rPr lang="ru-RU" sz="2000" b="1" dirty="0" smtClean="0">
                <a:solidFill>
                  <a:srgbClr val="0062AC"/>
                </a:solidFill>
              </a:rPr>
              <a:t>, Е. А. Серебрякова. – М. : Редакция «Российской газеты», 2017. – 175 с. – (Библиотечка «Российской газеты» : </a:t>
            </a:r>
            <a:r>
              <a:rPr lang="ru-RU" sz="2000" b="1" dirty="0" err="1" smtClean="0">
                <a:solidFill>
                  <a:srgbClr val="0062AC"/>
                </a:solidFill>
              </a:rPr>
              <a:t>вып</a:t>
            </a:r>
            <a:r>
              <a:rPr lang="ru-RU" sz="2000" b="1" dirty="0" smtClean="0">
                <a:solidFill>
                  <a:srgbClr val="0062AC"/>
                </a:solidFill>
              </a:rPr>
              <a:t>. 5).</a:t>
            </a: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C3300"/>
                </a:solidFill>
              </a:rPr>
              <a:t>Т</a:t>
            </a:r>
            <a:r>
              <a:rPr lang="ru-RU" sz="2000" b="1" dirty="0" smtClean="0">
                <a:solidFill>
                  <a:srgbClr val="0062AC"/>
                </a:solidFill>
              </a:rPr>
              <a:t>ресков, В. И. ОМС – ваша гарантия на медицинскую помощь : </a:t>
            </a:r>
            <a:r>
              <a:rPr lang="en-US" sz="2000" b="1" dirty="0" smtClean="0">
                <a:solidFill>
                  <a:srgbClr val="0062AC"/>
                </a:solidFill>
              </a:rPr>
              <a:t>[</a:t>
            </a:r>
            <a:r>
              <a:rPr lang="ru-RU" sz="2000" b="1" dirty="0" smtClean="0">
                <a:solidFill>
                  <a:srgbClr val="0062AC"/>
                </a:solidFill>
              </a:rPr>
              <a:t>12+</a:t>
            </a:r>
            <a:r>
              <a:rPr lang="en-US" sz="2000" b="1" dirty="0" smtClean="0">
                <a:solidFill>
                  <a:srgbClr val="0062AC"/>
                </a:solidFill>
              </a:rPr>
              <a:t>]</a:t>
            </a:r>
            <a:r>
              <a:rPr lang="ru-RU" sz="2000" b="1" dirty="0" smtClean="0">
                <a:solidFill>
                  <a:srgbClr val="0062AC"/>
                </a:solidFill>
              </a:rPr>
              <a:t> / В. И. Тресков. – М. : Редакция «Российской газеты», 2017. – 143 с. – («Библиотечка «Российской газеты» ; </a:t>
            </a:r>
            <a:r>
              <a:rPr lang="ru-RU" sz="2000" b="1" dirty="0" err="1" smtClean="0">
                <a:solidFill>
                  <a:srgbClr val="0062AC"/>
                </a:solidFill>
              </a:rPr>
              <a:t>вып</a:t>
            </a:r>
            <a:r>
              <a:rPr lang="ru-RU" sz="2000" b="1" dirty="0" smtClean="0">
                <a:solidFill>
                  <a:srgbClr val="0062AC"/>
                </a:solidFill>
              </a:rPr>
              <a:t>. 6).</a:t>
            </a:r>
          </a:p>
        </p:txBody>
      </p:sp>
      <p:pic>
        <p:nvPicPr>
          <p:cNvPr id="4" name="Picture 3" descr="C:\Documents and Settings\Elena\Desktop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589240"/>
            <a:ext cx="1672772" cy="1149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1"/>
          <p:cNvSpPr txBox="1">
            <a:spLocks noChangeArrowheads="1"/>
          </p:cNvSpPr>
          <p:nvPr/>
        </p:nvSpPr>
        <p:spPr bwMode="auto">
          <a:xfrm>
            <a:off x="4868863" y="257333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950" y="6021388"/>
            <a:ext cx="88566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B0F0"/>
                </a:solidFill>
                <a:latin typeface="+mj-lt"/>
              </a:rPr>
              <a:t>Материал подготовила библиограф ЦГБ </a:t>
            </a:r>
            <a:r>
              <a:rPr lang="ru-RU" sz="2000" b="1" dirty="0" smtClean="0">
                <a:solidFill>
                  <a:srgbClr val="00B0F0"/>
                </a:solidFill>
                <a:latin typeface="+mj-lt"/>
              </a:rPr>
              <a:t>«ЦБС» г. </a:t>
            </a:r>
            <a:r>
              <a:rPr lang="ru-RU" sz="2000" b="1" dirty="0">
                <a:solidFill>
                  <a:srgbClr val="00B0F0"/>
                </a:solidFill>
                <a:latin typeface="+mj-lt"/>
              </a:rPr>
              <a:t>Пскова Е. П. Примак</a:t>
            </a:r>
            <a:r>
              <a:rPr lang="ru-RU" sz="2000" b="1" dirty="0">
                <a:solidFill>
                  <a:srgbClr val="00A7E2"/>
                </a:solidFill>
                <a:latin typeface="+mj-lt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764705"/>
            <a:ext cx="9144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62AC"/>
                </a:solidFill>
                <a:latin typeface="+mj-lt"/>
              </a:rPr>
              <a:t>Центральная городская библиотека Пскова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C3300"/>
                </a:solidFill>
                <a:latin typeface="+mj-lt"/>
              </a:rPr>
              <a:t>ул. Конная, 6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62AC"/>
                </a:solidFill>
                <a:latin typeface="+mj-lt"/>
              </a:rPr>
              <a:t>(8 8112) 57 – 11 – 73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latin typeface="+mj-lt"/>
            </a:endParaRPr>
          </a:p>
        </p:txBody>
      </p:sp>
      <p:pic>
        <p:nvPicPr>
          <p:cNvPr id="7" name="Рисунок 6" descr="sl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924944"/>
            <a:ext cx="37444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18864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  <a:latin typeface="Calibri" pitchFamily="34" charset="0"/>
                <a:cs typeface="Times New Roman" pitchFamily="18" charset="0"/>
              </a:rPr>
              <a:t>Аналитические </a:t>
            </a:r>
          </a:p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правовые сборники</a:t>
            </a:r>
          </a:p>
          <a:p>
            <a:pPr algn="ctr"/>
            <a:r>
              <a:rPr lang="ru-RU" sz="3600" b="1" dirty="0" smtClean="0">
                <a:solidFill>
                  <a:srgbClr val="CC3300"/>
                </a:solidFill>
                <a:latin typeface="Calibri" pitchFamily="34" charset="0"/>
                <a:cs typeface="Times New Roman" pitchFamily="18" charset="0"/>
              </a:rPr>
              <a:t>«Библиотечки «Российской газеты»</a:t>
            </a:r>
            <a:endParaRPr lang="ru-RU" sz="3600" b="1" dirty="0">
              <a:solidFill>
                <a:srgbClr val="CC330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3" name="Picture 2" descr="&amp;Icy;&amp;zcy;&amp;mcy;&amp;iecy;&amp;ncy;&amp;yacy;&amp;iecy;&amp;mcy; &amp;tcy;&amp;rcy;&amp;ucy;&amp;dcy;&amp;ocy;&amp;vcy;&amp;ocy;&amp;jcy; &amp;dcy;&amp;ocy;&amp;gcy;&amp;ocy;&amp;vcy;&amp;ocy;&amp;rcy;: &amp;pcy;&amp;rcy;&amp;acy;&amp;vcy;&amp;acy;, &amp;ocy;&amp;bcy;&amp;yacy;&amp;zcy;&amp;acy;&amp;ncy;&amp;ncy;&amp;ocy;&amp;scy;&amp;tcy;&amp;icy;, &amp;ocy;&amp;fcy;&amp;ocy;&amp;rcy;&amp;mcy;&amp;lcy;&amp;iecy;&amp;ncy;&amp;i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239865"/>
            <a:ext cx="2304256" cy="3281377"/>
          </a:xfrm>
          <a:prstGeom prst="rect">
            <a:avLst/>
          </a:prstGeom>
          <a:noFill/>
          <a:scene3d>
            <a:camera prst="perspectiveRight"/>
            <a:lightRig rig="threePt" dir="t"/>
          </a:scene3d>
        </p:spPr>
      </p:pic>
      <p:pic>
        <p:nvPicPr>
          <p:cNvPr id="4" name="Picture 2" descr="&amp;Ocy;&amp;Mcy;&amp;Scy; — &amp;vcy;&amp;acy;&amp;shcy;&amp;acy; &amp;gcy;&amp;acy;&amp;rcy;&amp;acy;&amp;ncy;&amp;tcy;&amp;icy;&amp;yacy; &amp;ncy;&amp;acy; &amp;mcy;&amp;iecy;&amp;dcy;&amp;icy;&amp;tscy;&amp;icy;&amp;ncy;&amp;scy;&amp;kcy;&amp;ucy;&amp;yucy; &amp;pcy;&amp;ocy;&amp;mcy;&amp;ocy;&amp;shchcy;&amp;sof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996952"/>
            <a:ext cx="2275452" cy="3240360"/>
          </a:xfrm>
          <a:prstGeom prst="rect">
            <a:avLst/>
          </a:prstGeom>
          <a:noFill/>
          <a:scene3d>
            <a:camera prst="perspectiveRight"/>
            <a:lightRig rig="threePt" dir="t"/>
          </a:scene3d>
        </p:spPr>
      </p:pic>
      <p:pic>
        <p:nvPicPr>
          <p:cNvPr id="6" name="Picture 2" descr="&amp;Scy;&amp;ocy;&amp;scy;&amp;iecy;&amp;dcy;&amp;scy;&amp;kcy;&amp;icy;&amp;iecy; &amp;vcy;&amp;ocy;&amp;jcy;&amp;ncy;&amp;ycy; &amp;ncy;&amp;acy; &amp;shcy;&amp;iecy;&amp;scy;&amp;tcy;&amp;icy; &amp;scy;&amp;ocy;&amp;tcy;&amp;kcy;&amp;acy;&amp;khcy;: &amp;kcy;&amp;acy;&amp;kcy; &amp;zcy;&amp;acy;&amp;shchcy;&amp;icy;&amp;tcy;&amp;icy;&amp;tcy;&amp;softcy; &amp;scy;&amp;vcy;&amp;ocy;&amp;icy; &amp;pcy;&amp;rcy;&amp;acy;&amp;vcy;&amp;acy;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2656280"/>
            <a:ext cx="2304256" cy="3274085"/>
          </a:xfrm>
          <a:prstGeom prst="rect">
            <a:avLst/>
          </a:prstGeom>
          <a:noFill/>
          <a:scene3d>
            <a:camera prst="perspectiveRight"/>
            <a:lightRig rig="threePt" dir="t"/>
          </a:scene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Elena\Desktop\grey-corporate-business-technology-background-free-34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" y="5661248"/>
            <a:ext cx="914399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err="1" smtClean="0">
                <a:solidFill>
                  <a:srgbClr val="0062AC"/>
                </a:solidFill>
              </a:rPr>
              <a:t>Ситникова</a:t>
            </a:r>
            <a:r>
              <a:rPr lang="ru-RU" sz="1900" b="1" dirty="0" smtClean="0">
                <a:solidFill>
                  <a:srgbClr val="0062AC"/>
                </a:solidFill>
              </a:rPr>
              <a:t>, Е. Г. Изменяем трудовой договор : права, обязанности, оформление : </a:t>
            </a:r>
            <a:r>
              <a:rPr lang="en-US" sz="1900" b="1" dirty="0" smtClean="0">
                <a:solidFill>
                  <a:srgbClr val="0062AC"/>
                </a:solidFill>
              </a:rPr>
              <a:t>[</a:t>
            </a:r>
            <a:r>
              <a:rPr lang="ru-RU" sz="1900" b="1" dirty="0" smtClean="0">
                <a:solidFill>
                  <a:srgbClr val="0062AC"/>
                </a:solidFill>
              </a:rPr>
              <a:t>12+</a:t>
            </a:r>
            <a:r>
              <a:rPr lang="en-US" sz="1900" b="1" dirty="0" smtClean="0">
                <a:solidFill>
                  <a:srgbClr val="0062AC"/>
                </a:solidFill>
              </a:rPr>
              <a:t>]</a:t>
            </a:r>
            <a:r>
              <a:rPr lang="ru-RU" sz="1900" b="1" dirty="0" smtClean="0">
                <a:solidFill>
                  <a:srgbClr val="0062AC"/>
                </a:solidFill>
              </a:rPr>
              <a:t> / Е. Г. </a:t>
            </a:r>
            <a:r>
              <a:rPr lang="ru-RU" sz="1900" b="1" dirty="0" err="1" smtClean="0">
                <a:solidFill>
                  <a:srgbClr val="0062AC"/>
                </a:solidFill>
              </a:rPr>
              <a:t>Ситникова</a:t>
            </a:r>
            <a:r>
              <a:rPr lang="ru-RU" sz="1900" b="1" dirty="0" smtClean="0">
                <a:solidFill>
                  <a:srgbClr val="0062AC"/>
                </a:solidFill>
              </a:rPr>
              <a:t>, Н. В. </a:t>
            </a:r>
            <a:r>
              <a:rPr lang="ru-RU" sz="1900" b="1" dirty="0" err="1" smtClean="0">
                <a:solidFill>
                  <a:srgbClr val="0062AC"/>
                </a:solidFill>
              </a:rPr>
              <a:t>Сенаторова</a:t>
            </a:r>
            <a:r>
              <a:rPr lang="ru-RU" sz="1900" b="1" dirty="0" smtClean="0">
                <a:solidFill>
                  <a:srgbClr val="0062AC"/>
                </a:solidFill>
              </a:rPr>
              <a:t>, Е. А. Серебрякова. – М. : Редакция «Российской газеты», 2017. – 175 с. – (Библиотечка «Российской газеты» : </a:t>
            </a:r>
            <a:r>
              <a:rPr lang="ru-RU" sz="1900" b="1" dirty="0" err="1" smtClean="0">
                <a:solidFill>
                  <a:srgbClr val="0062AC"/>
                </a:solidFill>
              </a:rPr>
              <a:t>вып</a:t>
            </a:r>
            <a:r>
              <a:rPr lang="ru-RU" sz="1900" b="1" dirty="0" smtClean="0">
                <a:solidFill>
                  <a:srgbClr val="0062AC"/>
                </a:solidFill>
              </a:rPr>
              <a:t>. 5).</a:t>
            </a:r>
            <a:endParaRPr lang="ru-RU" sz="1900" b="1" dirty="0">
              <a:solidFill>
                <a:srgbClr val="0062AC"/>
              </a:solidFill>
            </a:endParaRPr>
          </a:p>
        </p:txBody>
      </p:sp>
      <p:pic>
        <p:nvPicPr>
          <p:cNvPr id="10242" name="Picture 2" descr="&amp;Icy;&amp;zcy;&amp;mcy;&amp;iecy;&amp;ncy;&amp;yacy;&amp;iecy;&amp;mcy; &amp;tcy;&amp;rcy;&amp;ucy;&amp;dcy;&amp;ocy;&amp;vcy;&amp;ocy;&amp;jcy; &amp;dcy;&amp;ocy;&amp;gcy;&amp;ocy;&amp;vcy;&amp;ocy;&amp;rcy;: &amp;pcy;&amp;rcy;&amp;acy;&amp;vcy;&amp;acy;, &amp;ocy;&amp;bcy;&amp;yacy;&amp;zcy;&amp;acy;&amp;ncy;&amp;ncy;&amp;ocy;&amp;scy;&amp;tcy;&amp;icy;, &amp;ocy;&amp;fcy;&amp;ocy;&amp;rcy;&amp;mcy;&amp;lcy;&amp;iecy;&amp;ncy;&amp;icy;&amp;ie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60648"/>
            <a:ext cx="3590159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</a:rPr>
              <a:t>Трудовой договор</a:t>
            </a:r>
            <a:endParaRPr lang="ru-RU" sz="3600" b="1" dirty="0">
              <a:solidFill>
                <a:srgbClr val="CC33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340768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62AC"/>
                </a:solidFill>
              </a:rPr>
              <a:t>В книге рассматриваются ситуации, когда по инициативе сторон, в связи с объективным изменением ситуации, в силу предписания закона или по иным причинам трудовой договор подвергается изменениям. Какие процедуры при этом должны быть соблюдены? Какими правами и обязанностями обладают стороны трудового договора? Как правильно все оформить? Ответы на эти и другие вопросы вы найдете в книге. </a:t>
            </a:r>
          </a:p>
          <a:p>
            <a:pPr algn="just"/>
            <a:endParaRPr lang="ru-RU" sz="2400" dirty="0" smtClean="0">
              <a:solidFill>
                <a:srgbClr val="0062AC"/>
              </a:solidFill>
            </a:endParaRPr>
          </a:p>
          <a:p>
            <a:pPr algn="just"/>
            <a:r>
              <a:rPr lang="ru-RU" sz="2400" dirty="0" smtClean="0">
                <a:solidFill>
                  <a:srgbClr val="0062AC"/>
                </a:solidFill>
              </a:rPr>
              <a:t>Издание предназначено прежде всего для работников и работодателей; будет полезно практикующим юристам, судьям, адвокатам, специалистам кадровых служб.</a:t>
            </a:r>
            <a:endParaRPr lang="ru-RU" sz="2400" dirty="0">
              <a:solidFill>
                <a:srgbClr val="0062AC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Elena\Desktop\grey-corporate-business-technology-background-free-34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5661248"/>
            <a:ext cx="9144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2AC"/>
                </a:solidFill>
              </a:rPr>
              <a:t>Тресков, В. И. ОМС – ваша гарантия на медицинскую помощь : </a:t>
            </a:r>
            <a:r>
              <a:rPr lang="en-US" sz="2000" b="1" dirty="0" smtClean="0">
                <a:solidFill>
                  <a:srgbClr val="0062AC"/>
                </a:solidFill>
              </a:rPr>
              <a:t>[</a:t>
            </a:r>
            <a:r>
              <a:rPr lang="ru-RU" sz="2000" b="1" dirty="0" smtClean="0">
                <a:solidFill>
                  <a:srgbClr val="0062AC"/>
                </a:solidFill>
              </a:rPr>
              <a:t>12+</a:t>
            </a:r>
            <a:r>
              <a:rPr lang="en-US" sz="2000" b="1" dirty="0" smtClean="0">
                <a:solidFill>
                  <a:srgbClr val="0062AC"/>
                </a:solidFill>
              </a:rPr>
              <a:t>]</a:t>
            </a:r>
            <a:r>
              <a:rPr lang="ru-RU" sz="2000" b="1" dirty="0" smtClean="0">
                <a:solidFill>
                  <a:srgbClr val="0062AC"/>
                </a:solidFill>
              </a:rPr>
              <a:t> / В. И. Тресков. – М. : Редакция «Российской газеты», 2017. – 143 с. – («Библиотечка «Российской газеты» ; </a:t>
            </a:r>
            <a:r>
              <a:rPr lang="ru-RU" sz="2000" b="1" dirty="0" err="1" smtClean="0">
                <a:solidFill>
                  <a:srgbClr val="0062AC"/>
                </a:solidFill>
              </a:rPr>
              <a:t>вып</a:t>
            </a:r>
            <a:r>
              <a:rPr lang="ru-RU" sz="2000" b="1" dirty="0" smtClean="0">
                <a:solidFill>
                  <a:srgbClr val="0062AC"/>
                </a:solidFill>
              </a:rPr>
              <a:t>. 6).</a:t>
            </a:r>
            <a:endParaRPr lang="ru-RU" sz="2000" b="1" dirty="0">
              <a:solidFill>
                <a:srgbClr val="0062AC"/>
              </a:solidFill>
            </a:endParaRPr>
          </a:p>
        </p:txBody>
      </p:sp>
      <p:pic>
        <p:nvPicPr>
          <p:cNvPr id="8194" name="Picture 2" descr="&amp;Ocy;&amp;Mcy;&amp;Scy; — &amp;vcy;&amp;acy;&amp;shcy;&amp;acy; &amp;gcy;&amp;acy;&amp;rcy;&amp;acy;&amp;ncy;&amp;tcy;&amp;icy;&amp;yacy; &amp;ncy;&amp;acy; &amp;mcy;&amp;iecy;&amp;dcy;&amp;icy;&amp;tscy;&amp;icy;&amp;ncy;&amp;scy;&amp;kcy;&amp;ucy;&amp;yucy; &amp;pcy;&amp;ocy;&amp;mcy;&amp;ocy;&amp;shchcy;&amp;sof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32656"/>
            <a:ext cx="3489027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</a:rPr>
              <a:t>Медицинское страхование</a:t>
            </a:r>
            <a:endParaRPr lang="ru-RU" sz="3600" b="1" dirty="0">
              <a:solidFill>
                <a:srgbClr val="CC33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340768"/>
            <a:ext cx="79928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62AC"/>
                </a:solidFill>
              </a:rPr>
              <a:t>Цель книги — рассказать читателям, какие возможности предоставляет им медицинское страхование, и дать </a:t>
            </a:r>
            <a:r>
              <a:rPr lang="ru-RU" sz="2000" dirty="0" smtClean="0">
                <a:solidFill>
                  <a:srgbClr val="CC3300"/>
                </a:solidFill>
              </a:rPr>
              <a:t>практические рекомендации</a:t>
            </a:r>
            <a:r>
              <a:rPr lang="ru-RU" sz="2000" dirty="0" smtClean="0">
                <a:solidFill>
                  <a:srgbClr val="0062AC"/>
                </a:solidFill>
              </a:rPr>
              <a:t> по реализации их прав в получении квалифицированной бесплатной медицинской помощи.</a:t>
            </a:r>
          </a:p>
          <a:p>
            <a:pPr algn="just"/>
            <a:endParaRPr lang="ru-RU" sz="2000" dirty="0" smtClean="0">
              <a:solidFill>
                <a:srgbClr val="0062AC"/>
              </a:solidFill>
            </a:endParaRPr>
          </a:p>
          <a:p>
            <a:pPr algn="just"/>
            <a:r>
              <a:rPr lang="ru-RU" sz="2000" dirty="0" smtClean="0">
                <a:solidFill>
                  <a:srgbClr val="0062AC"/>
                </a:solidFill>
              </a:rPr>
              <a:t>Особое внимание в работе уделено сравнительному анализу </a:t>
            </a:r>
            <a:r>
              <a:rPr lang="ru-RU" sz="2000" dirty="0" smtClean="0">
                <a:solidFill>
                  <a:srgbClr val="CC3300"/>
                </a:solidFill>
              </a:rPr>
              <a:t>обязательного и добровольного</a:t>
            </a:r>
            <a:r>
              <a:rPr lang="ru-RU" sz="2000" dirty="0" smtClean="0">
                <a:solidFill>
                  <a:srgbClr val="0062AC"/>
                </a:solidFill>
              </a:rPr>
              <a:t> медицинского страхования, выявлены их достоинства и недостатки. </a:t>
            </a:r>
          </a:p>
          <a:p>
            <a:pPr algn="just"/>
            <a:endParaRPr lang="ru-RU" sz="2000" dirty="0" smtClean="0">
              <a:solidFill>
                <a:srgbClr val="0062AC"/>
              </a:solidFill>
            </a:endParaRPr>
          </a:p>
          <a:p>
            <a:pPr algn="just"/>
            <a:r>
              <a:rPr lang="ru-RU" sz="2000" dirty="0" smtClean="0">
                <a:solidFill>
                  <a:srgbClr val="0062AC"/>
                </a:solidFill>
              </a:rPr>
              <a:t>Автор постарался осветить наиболее актуальные вопросы медицинского страхования, раскрыть все его потенциальные возможности для защиты здоровья граждан. </a:t>
            </a:r>
          </a:p>
          <a:p>
            <a:pPr algn="just"/>
            <a:endParaRPr lang="ru-RU" sz="2000" dirty="0" smtClean="0">
              <a:solidFill>
                <a:srgbClr val="0062AC"/>
              </a:solidFill>
            </a:endParaRPr>
          </a:p>
          <a:p>
            <a:pPr algn="just"/>
            <a:r>
              <a:rPr lang="ru-RU" sz="2000" dirty="0" smtClean="0">
                <a:solidFill>
                  <a:srgbClr val="0062AC"/>
                </a:solidFill>
              </a:rPr>
              <a:t>Издание предназначено для должностных лиц организаций и специалистов различных отраслей экономики, а также для самого широкого круга читателей.</a:t>
            </a:r>
            <a:endParaRPr lang="ru-RU" sz="2000" b="1" dirty="0">
              <a:solidFill>
                <a:srgbClr val="0062AC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Elena\Desktop\grey-corporate-business-technology-background-free-34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558924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2AC"/>
                </a:solidFill>
              </a:rPr>
              <a:t>Использование лесов : договор купли-продажи, аренда, бессрочное </a:t>
            </a:r>
            <a:r>
              <a:rPr lang="ru-RU" sz="2000" b="1" dirty="0" err="1" smtClean="0">
                <a:solidFill>
                  <a:srgbClr val="0062AC"/>
                </a:solidFill>
              </a:rPr>
              <a:t>пеользование</a:t>
            </a:r>
            <a:r>
              <a:rPr lang="ru-RU" sz="2000" b="1" dirty="0" smtClean="0">
                <a:solidFill>
                  <a:srgbClr val="0062AC"/>
                </a:solidFill>
              </a:rPr>
              <a:t> : </a:t>
            </a:r>
            <a:r>
              <a:rPr lang="en-US" sz="2000" b="1" dirty="0" smtClean="0">
                <a:solidFill>
                  <a:srgbClr val="0062AC"/>
                </a:solidFill>
              </a:rPr>
              <a:t>[</a:t>
            </a:r>
            <a:r>
              <a:rPr lang="ru-RU" sz="2000" b="1" dirty="0" smtClean="0">
                <a:solidFill>
                  <a:srgbClr val="0062AC"/>
                </a:solidFill>
              </a:rPr>
              <a:t>12+</a:t>
            </a:r>
            <a:r>
              <a:rPr lang="en-US" sz="2000" b="1" dirty="0" smtClean="0">
                <a:solidFill>
                  <a:srgbClr val="0062AC"/>
                </a:solidFill>
              </a:rPr>
              <a:t>]</a:t>
            </a:r>
            <a:r>
              <a:rPr lang="ru-RU" sz="2000" b="1" dirty="0" smtClean="0">
                <a:solidFill>
                  <a:srgbClr val="0062AC"/>
                </a:solidFill>
              </a:rPr>
              <a:t> / под ред. А. </a:t>
            </a:r>
            <a:r>
              <a:rPr lang="ru-RU" sz="2000" b="1" dirty="0" smtClean="0">
                <a:solidFill>
                  <a:srgbClr val="0062AC"/>
                </a:solidFill>
              </a:rPr>
              <a:t>А. </a:t>
            </a:r>
            <a:r>
              <a:rPr lang="ru-RU" sz="2000" b="1" dirty="0" err="1" smtClean="0">
                <a:solidFill>
                  <a:srgbClr val="0062AC"/>
                </a:solidFill>
              </a:rPr>
              <a:t>Ялбуганова</a:t>
            </a:r>
            <a:r>
              <a:rPr lang="ru-RU" sz="2000" b="1" dirty="0" smtClean="0">
                <a:solidFill>
                  <a:srgbClr val="0062AC"/>
                </a:solidFill>
              </a:rPr>
              <a:t>. – М. : Редакция </a:t>
            </a:r>
            <a:r>
              <a:rPr lang="ru-RU" sz="2000" b="1" dirty="0" smtClean="0">
                <a:solidFill>
                  <a:srgbClr val="0062AC"/>
                </a:solidFill>
              </a:rPr>
              <a:t>«Российской газеты», 2017. – 143 с. – («Библиотечка «Российской газеты» ; </a:t>
            </a:r>
            <a:r>
              <a:rPr lang="ru-RU" sz="2000" b="1" dirty="0" err="1" smtClean="0">
                <a:solidFill>
                  <a:srgbClr val="0062AC"/>
                </a:solidFill>
              </a:rPr>
              <a:t>вып</a:t>
            </a:r>
            <a:r>
              <a:rPr lang="ru-RU" sz="2000" b="1" dirty="0" smtClean="0">
                <a:solidFill>
                  <a:srgbClr val="0062AC"/>
                </a:solidFill>
              </a:rPr>
              <a:t>. </a:t>
            </a:r>
            <a:r>
              <a:rPr lang="ru-RU" sz="2000" b="1" dirty="0" smtClean="0">
                <a:solidFill>
                  <a:srgbClr val="0062AC"/>
                </a:solidFill>
              </a:rPr>
              <a:t>7). </a:t>
            </a:r>
            <a:endParaRPr lang="ru-RU" sz="2000" b="1" dirty="0">
              <a:solidFill>
                <a:srgbClr val="0062AC"/>
              </a:solidFill>
            </a:endParaRPr>
          </a:p>
        </p:txBody>
      </p:sp>
      <p:pic>
        <p:nvPicPr>
          <p:cNvPr id="6146" name="Picture 2" descr="&amp;Icy;&amp;scy;&amp;pcy;&amp;ocy;&amp;lcy;&amp;softcy;&amp;zcy;&amp;ocy;&amp;vcy;&amp;acy;&amp;ncy;&amp;icy;&amp;iecy; &amp;lcy;&amp;iecy;&amp;scy;&amp;ocy;&amp;vcy;: &amp;dcy;&amp;ocy;&amp;gcy;&amp;ocy;&amp;vcy;&amp;ocy;&amp;rcy; &amp;kcy;&amp;ucy;&amp;pcy;&amp;lcy;&amp;icy;-&amp;pcy;&amp;rcy;&amp;ocy;&amp;dcy;&amp;acy;&amp;zhcy;&amp;icy;, &amp;acy;&amp;rcy;&amp;iecy;&amp;ncy;&amp;dcy;&amp;acy;, &amp;bcy;&amp;iecy;&amp;scy;&amp;scy;&amp;rcy;&amp;ocy;&amp;chcy;&amp;ncy;&amp;ocy;&amp;iecy; &amp;pcy;&amp;ocy;&amp;lcy;&amp;softcy;&amp;zcy;&amp;ocy;&amp;vcy;&amp;acy;&amp;ncy;&amp;icy;&amp;iecy;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32656"/>
            <a:ext cx="3456384" cy="4937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C3300"/>
                </a:solidFill>
              </a:rPr>
              <a:t>Использование лесов</a:t>
            </a:r>
            <a:endParaRPr lang="ru-RU" sz="3600" b="1" dirty="0">
              <a:solidFill>
                <a:srgbClr val="CC33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340768"/>
            <a:ext cx="79928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62AC"/>
                </a:solidFill>
              </a:rPr>
              <a:t>В книге на основе анализа норм действующего федерального законодательства и норм подзаконных нормативных правовых актов, актов лесного законодательства субъектов РФ рассмотрены все виды использования лесов, порядок предоставления лесов юридическим и физическим лицам, индивидуальным предпринимателям. </a:t>
            </a:r>
          </a:p>
          <a:p>
            <a:pPr algn="just"/>
            <a:r>
              <a:rPr lang="ru-RU" sz="2000" dirty="0" smtClean="0">
                <a:solidFill>
                  <a:srgbClr val="0062AC"/>
                </a:solidFill>
              </a:rPr>
              <a:t>Читателям будет полезно ознакомиться с правилами пребывания граждан в лесах, а также порядком использования лесных ресурсов для собственных нужд без заключения договора аренды или договора купли-продажи лесных насаждений. </a:t>
            </a:r>
          </a:p>
          <a:p>
            <a:pPr algn="just"/>
            <a:r>
              <a:rPr lang="ru-RU" sz="2000" dirty="0" smtClean="0">
                <a:solidFill>
                  <a:srgbClr val="0062AC"/>
                </a:solidFill>
              </a:rPr>
              <a:t>Кроме этого, в издании приводятся правила санитарной и пожарной безопасности, соблюдение которых обязательно всегда и в любое время года. </a:t>
            </a:r>
          </a:p>
          <a:p>
            <a:pPr algn="just"/>
            <a:r>
              <a:rPr lang="ru-RU" sz="2000" dirty="0" smtClean="0">
                <a:solidFill>
                  <a:srgbClr val="0062AC"/>
                </a:solidFill>
              </a:rPr>
              <a:t>Книга рекомендуется работникам лесного хозяйства, государственных и муниципальных органов власти, студентам лесотехнических, экономических и юридических вузов, аспирантам, а также простым гражданам.</a:t>
            </a:r>
            <a:endParaRPr lang="ru-RU" b="1" dirty="0">
              <a:solidFill>
                <a:srgbClr val="0062AC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Elena\Desktop\grey-corporate-business-technology-background-free-34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661248"/>
            <a:ext cx="9144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0062AC"/>
                </a:solidFill>
              </a:rPr>
              <a:t>Жмурко</a:t>
            </a:r>
            <a:r>
              <a:rPr lang="ru-RU" sz="2000" b="1" dirty="0" smtClean="0">
                <a:solidFill>
                  <a:srgbClr val="0062AC"/>
                </a:solidFill>
              </a:rPr>
              <a:t>, С. Е. Соседские войны на шести сотках : как защитить свои права : </a:t>
            </a:r>
            <a:r>
              <a:rPr lang="en-US" sz="2000" b="1" dirty="0" smtClean="0">
                <a:solidFill>
                  <a:srgbClr val="0062AC"/>
                </a:solidFill>
              </a:rPr>
              <a:t>[</a:t>
            </a:r>
            <a:r>
              <a:rPr lang="ru-RU" sz="2000" b="1" dirty="0" smtClean="0">
                <a:solidFill>
                  <a:srgbClr val="0062AC"/>
                </a:solidFill>
              </a:rPr>
              <a:t>12+</a:t>
            </a:r>
            <a:r>
              <a:rPr lang="en-US" sz="2000" b="1" dirty="0" smtClean="0">
                <a:solidFill>
                  <a:srgbClr val="0062AC"/>
                </a:solidFill>
              </a:rPr>
              <a:t>]</a:t>
            </a:r>
            <a:r>
              <a:rPr lang="ru-RU" sz="2000" b="1" dirty="0" smtClean="0">
                <a:solidFill>
                  <a:srgbClr val="0062AC"/>
                </a:solidFill>
              </a:rPr>
              <a:t> / </a:t>
            </a:r>
            <a:r>
              <a:rPr lang="ru-RU" sz="2000" b="1" dirty="0" smtClean="0">
                <a:solidFill>
                  <a:srgbClr val="0062AC"/>
                </a:solidFill>
              </a:rPr>
              <a:t>С. Е. </a:t>
            </a:r>
            <a:r>
              <a:rPr lang="ru-RU" sz="2000" b="1" dirty="0" err="1" smtClean="0">
                <a:solidFill>
                  <a:srgbClr val="0062AC"/>
                </a:solidFill>
              </a:rPr>
              <a:t>Жмурко</a:t>
            </a:r>
            <a:r>
              <a:rPr lang="ru-RU" sz="2000" b="1" dirty="0" smtClean="0">
                <a:solidFill>
                  <a:srgbClr val="0062AC"/>
                </a:solidFill>
              </a:rPr>
              <a:t>. </a:t>
            </a:r>
            <a:r>
              <a:rPr lang="ru-RU" sz="2000" b="1" dirty="0" smtClean="0">
                <a:solidFill>
                  <a:srgbClr val="0062AC"/>
                </a:solidFill>
              </a:rPr>
              <a:t>– М. : Редакция «Российской газеты», 2017. – 143 с. – («Библиотечка «Российской газеты» ; </a:t>
            </a:r>
            <a:r>
              <a:rPr lang="ru-RU" sz="2000" b="1" dirty="0" err="1" smtClean="0">
                <a:solidFill>
                  <a:srgbClr val="0062AC"/>
                </a:solidFill>
              </a:rPr>
              <a:t>вып</a:t>
            </a:r>
            <a:r>
              <a:rPr lang="ru-RU" sz="2000" b="1" dirty="0" smtClean="0">
                <a:solidFill>
                  <a:srgbClr val="0062AC"/>
                </a:solidFill>
              </a:rPr>
              <a:t>. </a:t>
            </a:r>
            <a:r>
              <a:rPr lang="ru-RU" sz="2000" b="1" dirty="0" smtClean="0">
                <a:solidFill>
                  <a:srgbClr val="0062AC"/>
                </a:solidFill>
              </a:rPr>
              <a:t>8).</a:t>
            </a:r>
            <a:endParaRPr lang="ru-RU" sz="2000" b="1" dirty="0">
              <a:solidFill>
                <a:srgbClr val="0062AC"/>
              </a:solidFill>
            </a:endParaRPr>
          </a:p>
        </p:txBody>
      </p:sp>
      <p:pic>
        <p:nvPicPr>
          <p:cNvPr id="4098" name="Picture 2" descr="&amp;Scy;&amp;ocy;&amp;scy;&amp;iecy;&amp;dcy;&amp;scy;&amp;kcy;&amp;icy;&amp;iecy; &amp;vcy;&amp;ocy;&amp;jcy;&amp;ncy;&amp;ycy; &amp;ncy;&amp;acy; &amp;shcy;&amp;iecy;&amp;scy;&amp;tcy;&amp;icy; &amp;scy;&amp;ocy;&amp;tcy;&amp;kcy;&amp;acy;&amp;khcy;: &amp;kcy;&amp;acy;&amp;kcy; &amp;zcy;&amp;acy;&amp;shchcy;&amp;icy;&amp;tcy;&amp;icy;&amp;tcy;&amp;softcy; &amp;scy;&amp;vcy;&amp;ocy;&amp;icy; &amp;pcy;&amp;rcy;&amp;acy;&amp;vcy;&amp;acy;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32656"/>
            <a:ext cx="3416770" cy="485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276</TotalTime>
  <Words>889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Primak</cp:lastModifiedBy>
  <cp:revision>31</cp:revision>
  <dcterms:modified xsi:type="dcterms:W3CDTF">2017-05-24T10:28:08Z</dcterms:modified>
</cp:coreProperties>
</file>